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9" r:id="rId2"/>
    <p:sldId id="265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302" r:id="rId11"/>
    <p:sldId id="301" r:id="rId12"/>
    <p:sldId id="284" r:id="rId13"/>
    <p:sldId id="285" r:id="rId14"/>
    <p:sldId id="299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300" r:id="rId28"/>
    <p:sldId id="298" r:id="rId29"/>
    <p:sldId id="277" r:id="rId30"/>
    <p:sldId id="278" r:id="rId31"/>
    <p:sldId id="279" r:id="rId32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66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0000FF"/>
    <a:srgbClr val="FFCCFF"/>
    <a:srgbClr val="FF0066"/>
    <a:srgbClr val="00CC66"/>
    <a:srgbClr val="00CC00"/>
    <a:srgbClr val="CCCC00"/>
    <a:srgbClr val="0066CC"/>
    <a:srgbClr val="FFCC00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600" autoAdjust="0"/>
  </p:normalViewPr>
  <p:slideViewPr>
    <p:cSldViewPr>
      <p:cViewPr varScale="1">
        <p:scale>
          <a:sx n="87" d="100"/>
          <a:sy n="87" d="100"/>
        </p:scale>
        <p:origin x="-1464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>
                <a:latin typeface="Times New Roman" pitchFamily="18" charset="0"/>
                <a:ea typeface="Gulim" pitchFamily="34" charset="-127"/>
              </a:defRPr>
            </a:lvl1pPr>
          </a:lstStyle>
          <a:p>
            <a:endParaRPr lang="th-TH" altLang="th-TH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>
                <a:latin typeface="Times New Roman" pitchFamily="18" charset="0"/>
                <a:ea typeface="Gulim" pitchFamily="34" charset="-127"/>
              </a:defRPr>
            </a:lvl1pPr>
          </a:lstStyle>
          <a:p>
            <a:endParaRPr lang="th-TH" altLang="th-TH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>
                <a:latin typeface="Times New Roman" pitchFamily="18" charset="0"/>
                <a:ea typeface="Gulim" pitchFamily="34" charset="-127"/>
              </a:defRPr>
            </a:lvl1pPr>
          </a:lstStyle>
          <a:p>
            <a:endParaRPr lang="th-TH" altLang="th-TH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>
                <a:latin typeface="Times New Roman" pitchFamily="18" charset="0"/>
                <a:ea typeface="Gulim" pitchFamily="34" charset="-127"/>
              </a:defRPr>
            </a:lvl1pPr>
          </a:lstStyle>
          <a:p>
            <a:fld id="{860A3772-7D16-4F87-AF2D-DF5221A8FF9E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12318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21" tIns="0" rIns="19321" bIns="0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>
                <a:ea typeface="Gulim" pitchFamily="34" charset="-127"/>
              </a:defRPr>
            </a:lvl1pPr>
          </a:lstStyle>
          <a:p>
            <a:endParaRPr lang="th-TH" altLang="th-TH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21" tIns="0" rIns="19321" bIns="0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>
                <a:ea typeface="Gulim" pitchFamily="34" charset="-127"/>
              </a:defRPr>
            </a:lvl1pPr>
          </a:lstStyle>
          <a:p>
            <a:endParaRPr lang="th-TH" altLang="th-TH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82" tIns="46692" rIns="93382" bIns="46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21" tIns="0" rIns="19321" bIns="0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>
                <a:ea typeface="Gulim" pitchFamily="34" charset="-127"/>
              </a:defRPr>
            </a:lvl1pPr>
          </a:lstStyle>
          <a:p>
            <a:endParaRPr lang="th-TH" altLang="th-TH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21" tIns="0" rIns="19321" bIns="0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>
                <a:ea typeface="Gulim" pitchFamily="34" charset="-127"/>
              </a:defRPr>
            </a:lvl1pPr>
          </a:lstStyle>
          <a:p>
            <a:fld id="{3F5F0913-1F92-4082-BA61-BF1CD1AF061E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386739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1371600"/>
            <a:ext cx="6477000" cy="1905000"/>
          </a:xfrm>
        </p:spPr>
        <p:txBody>
          <a:bodyPr anchor="b"/>
          <a:lstStyle>
            <a:lvl1pPr algn="ctr">
              <a:lnSpc>
                <a:spcPct val="100000"/>
              </a:lnSpc>
              <a:defRPr sz="4400"/>
            </a:lvl1pPr>
          </a:lstStyle>
          <a:p>
            <a:pPr lvl="0"/>
            <a:r>
              <a:rPr lang="th-TH" altLang="th-TH" noProof="0" smtClean="0"/>
              <a:t>คลิกเพื่อแก้ไขลักษณะชื่อเรื่องต้นแบบ</a:t>
            </a:r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352800"/>
            <a:ext cx="6477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0" rIns="91440" bIns="0"/>
          <a:lstStyle>
            <a:lvl1pPr marL="0" indent="0" algn="ctr">
              <a:spcBef>
                <a:spcPct val="0"/>
              </a:spcBef>
              <a:buClrTx/>
              <a:buFontTx/>
              <a:buNone/>
              <a:defRPr/>
            </a:lvl1pPr>
          </a:lstStyle>
          <a:p>
            <a:pPr lvl="0"/>
            <a:r>
              <a:rPr lang="th-TH" altLang="th-TH" noProof="0" smtClean="0"/>
              <a:t>คลิกเพื่อแก้ไขลักษณะชื่อเรื่องรองต้นแบบ</a:t>
            </a: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FF9D5FF-59A7-428A-ADD2-67F8FCE41B5F}" type="slidenum">
              <a:rPr lang="en-US" altLang="th-TH"/>
              <a:pPr/>
              <a:t>‹#›</a:t>
            </a:fld>
            <a:endParaRPr lang="th-TH" altLang="th-TH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F8AF8-D716-428F-A77C-7E89034D40EA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64405453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324600" y="819150"/>
            <a:ext cx="1447800" cy="481965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981200" y="819150"/>
            <a:ext cx="4191000" cy="481965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458B3-708D-4740-916F-48F6F02589AD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75306433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D7C91-BC50-4933-9553-AA6716B08045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77422207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A3D67-8DCD-46A8-AFF3-E451085B606A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07926621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9812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ADFDF-8051-438A-81E2-DF0E4B8DB339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1077742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1C1FA-8864-4DEF-909F-485EADA84164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55875381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C733E-D0EF-4AAF-8E37-AC39C8C679D0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46773688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63171-055D-448D-BAEC-C270426ACF05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65775693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45A3C-01CB-4B0A-94D5-FF1BE5C13D39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98774352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AF36D-B438-4B24-8336-6D551D0E0138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349202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819150"/>
            <a:ext cx="5791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752600"/>
            <a:ext cx="5791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8400"/>
            <a:ext cx="266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  <a:ea typeface="Gulim" pitchFamily="34" charset="-127"/>
              </a:defRPr>
            </a:lvl1pPr>
          </a:lstStyle>
          <a:p>
            <a:endParaRPr lang="th-TH" altLang="th-TH"/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388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  <a:ea typeface="Gulim" pitchFamily="34" charset="-127"/>
              </a:defRPr>
            </a:lvl1pPr>
          </a:lstStyle>
          <a:p>
            <a:endParaRPr lang="th-TH" altLang="th-TH"/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  <a:ea typeface="Gulim" pitchFamily="34" charset="-127"/>
              </a:defRPr>
            </a:lvl1pPr>
          </a:lstStyle>
          <a:p>
            <a:fld id="{A3CF2B1A-00F5-45A0-8FA7-72B2D022E685}" type="slidenum">
              <a:rPr lang="en-US" altLang="th-TH"/>
              <a:pPr/>
              <a:t>‹#›</a:t>
            </a:fld>
            <a:endParaRPr lang="th-TH" altLang="th-TH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200">
          <a:solidFill>
            <a:schemeClr val="bg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chemeClr val="bg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chemeClr val="bg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211779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6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การซ่อมไฟฟ้าทางหลวงโดยใช้แหล่งจ่ายไฟเคลื่อนที่</a:t>
            </a:r>
            <a:endParaRPr lang="en-US" sz="66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9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755576" y="2924944"/>
            <a:ext cx="7772400" cy="864096"/>
          </a:xfrm>
        </p:spPr>
        <p:txBody>
          <a:bodyPr/>
          <a:lstStyle/>
          <a:p>
            <a:pPr marR="0" eaLnBrk="1" hangingPunct="1"/>
            <a:r>
              <a:rPr lang="th-TH" altLang="th-TH" sz="4800" b="1" u="sng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การจัดการองค์ความรู้ (</a:t>
            </a:r>
            <a:r>
              <a:rPr lang="en-US" altLang="th-TH" sz="4800" b="1" u="sng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KM)</a:t>
            </a:r>
            <a:endParaRPr lang="th-TH" altLang="th-TH" sz="4800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10" name="Picture 5" descr="C:\Users\user\Desktop\รูปต่อยอด\P11904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501008"/>
            <a:ext cx="3096344" cy="252448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508104" y="6334780"/>
            <a:ext cx="363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rgbClr val="00CC66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งานไฟฟ้าแขวงทางหลวงสุพรรณบุรีที่ 1</a:t>
            </a:r>
            <a:endParaRPr lang="th-TH" sz="2800" dirty="0">
              <a:solidFill>
                <a:srgbClr val="00CC66"/>
              </a:solidFill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692696"/>
            <a:ext cx="6408712" cy="1152128"/>
          </a:xfrm>
        </p:spPr>
        <p:txBody>
          <a:bodyPr/>
          <a:lstStyle/>
          <a:p>
            <a:r>
              <a:rPr lang="th-TH" sz="3600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ขั้นตอนที่</a:t>
            </a:r>
            <a:r>
              <a:rPr lang="en-US" sz="3600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3 </a:t>
            </a:r>
            <a:r>
              <a:rPr lang="th-TH" sz="3600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ซ่อมไฟฟ้าทางหลวงดวงที่ดับติดครบทุก</a:t>
            </a:r>
            <a:r>
              <a:rPr lang="th-TH" sz="3600" dirty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ดวง (แบบเดิม)</a:t>
            </a:r>
            <a:endParaRPr lang="th-TH" altLang="th-TH" sz="3600" dirty="0">
              <a:solidFill>
                <a:srgbClr val="0000FF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5" name="Content Placeholder 7" descr="C:\Users\Tong\Desktop\รูปKM\ซ่อมไฟฟ้าแบบเดิม\P118050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696" y="1844824"/>
            <a:ext cx="5688632" cy="416592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508104" y="6334780"/>
            <a:ext cx="363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rgbClr val="00CC66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งานไฟฟ้าแขวงทางหลวงสุพรรณบุรีที่ 1</a:t>
            </a:r>
            <a:endParaRPr lang="th-TH" sz="2800" dirty="0">
              <a:solidFill>
                <a:srgbClr val="00CC66"/>
              </a:solidFill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8722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692696"/>
            <a:ext cx="6408712" cy="1152128"/>
          </a:xfrm>
        </p:spPr>
        <p:txBody>
          <a:bodyPr/>
          <a:lstStyle/>
          <a:p>
            <a:r>
              <a:rPr lang="th-TH" sz="3600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ขั้นตอนที่</a:t>
            </a:r>
            <a:r>
              <a:rPr lang="en-US" sz="3600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3 </a:t>
            </a:r>
            <a:r>
              <a:rPr lang="th-TH" sz="3600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ซ่อมไฟฟ้าทางหลวงดวงที่ดับติดครบทุกดวง</a:t>
            </a:r>
            <a:endParaRPr lang="th-TH" altLang="th-TH" sz="3600" dirty="0">
              <a:solidFill>
                <a:srgbClr val="0000FF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5" name="Content Placeholder 7" descr="C:\Users\Tong\Desktop\รูปKM\ซ่อมไฟฟ้าแบบเดิม\P118050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696" y="1844824"/>
            <a:ext cx="5688632" cy="416592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508104" y="6334780"/>
            <a:ext cx="363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rgbClr val="00CC66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งานไฟฟ้าแขวงทางหลวงสุพรรณบุรีที่ 1</a:t>
            </a:r>
            <a:endParaRPr lang="th-TH" sz="2800" dirty="0">
              <a:solidFill>
                <a:srgbClr val="00CC66"/>
              </a:solidFill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8722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692696"/>
            <a:ext cx="7272808" cy="1152128"/>
          </a:xfrm>
        </p:spPr>
        <p:txBody>
          <a:bodyPr/>
          <a:lstStyle/>
          <a:p>
            <a:r>
              <a:rPr lang="th-TH" sz="3200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ขั้นตอนที่</a:t>
            </a:r>
            <a:r>
              <a:rPr lang="en-US" sz="3200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4 </a:t>
            </a:r>
            <a:r>
              <a:rPr lang="th-TH" sz="3200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ดำเนินการดับไฟในชุดควบคุม</a:t>
            </a:r>
            <a:r>
              <a:rPr lang="th-TH" sz="3200" dirty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ดังกล่าว</a:t>
            </a:r>
            <a:br>
              <a:rPr lang="th-TH" sz="3200" dirty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3200" dirty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(แบบเดิม)</a:t>
            </a:r>
            <a:endParaRPr lang="th-TH" altLang="th-TH" sz="3200" dirty="0">
              <a:solidFill>
                <a:srgbClr val="0000FF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5" name="Content Placeholder 6" descr="C:\Users\Tong\Desktop\รูปKM\ซ่อมไฟฟ้าแบบเดิม\DSC0613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664" y="1916832"/>
            <a:ext cx="5966941" cy="3672408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508104" y="6334780"/>
            <a:ext cx="363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rgbClr val="00CC66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งานไฟฟ้าแขวงทางหลวงสุพรรณบุรีที่ 1</a:t>
            </a:r>
            <a:endParaRPr lang="th-TH" sz="2800" dirty="0">
              <a:solidFill>
                <a:srgbClr val="00CC66"/>
              </a:solidFill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3187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ยึดเนื้อหา 3" descr="G:\KM\KM copy.jpg"/>
          <p:cNvPicPr>
            <a:picLocks noGrp="1"/>
          </p:cNvPicPr>
          <p:nvPr>
            <p:ph idx="1"/>
          </p:nvPr>
        </p:nvPicPr>
        <p:blipFill>
          <a:blip r:embed="rId2" cstate="print">
            <a:lum bright="9000" contrast="-27000"/>
          </a:blip>
          <a:srcRect/>
          <a:stretch>
            <a:fillRect/>
          </a:stretch>
        </p:blipFill>
        <p:spPr>
          <a:xfrm>
            <a:off x="1835696" y="2131115"/>
            <a:ext cx="5544616" cy="3818165"/>
          </a:xfr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195736" y="1484784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i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(ใช้แหล่งจ่ายไฟเคลื่อนที่)</a:t>
            </a:r>
            <a:endParaRPr lang="th-TH" sz="4000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027379" y="764704"/>
            <a:ext cx="6263208" cy="576064"/>
          </a:xfrm>
        </p:spPr>
        <p:txBody>
          <a:bodyPr/>
          <a:lstStyle/>
          <a:p>
            <a:pPr algn="ctr"/>
            <a:r>
              <a:rPr lang="th-TH" sz="4000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การซ่อมไฟฟ้าทางหลวงแบบใหม่</a:t>
            </a:r>
            <a:endParaRPr lang="th-TH" altLang="th-TH" sz="4000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6334780"/>
            <a:ext cx="363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rgbClr val="00CC66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งานไฟฟ้าแขวงทางหลวงสุพรรณบุรีที่ 1</a:t>
            </a:r>
            <a:endParaRPr lang="th-TH" sz="2800" dirty="0">
              <a:solidFill>
                <a:srgbClr val="00CC66"/>
              </a:solidFill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3187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819150"/>
            <a:ext cx="6335216" cy="533400"/>
          </a:xfrm>
        </p:spPr>
        <p:txBody>
          <a:bodyPr/>
          <a:lstStyle/>
          <a:p>
            <a:r>
              <a:rPr lang="th-TH" sz="3600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การซ่อมไฟฟ้าทาง</a:t>
            </a:r>
            <a:r>
              <a:rPr lang="th-TH" sz="3600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หลวง (แบบใหม่)</a:t>
            </a:r>
            <a:endParaRPr lang="th-TH" altLang="th-TH" sz="3600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7" name="ตัวยึดเนื้อหา 3" descr="E:\image55\56\Jan\2\DSC0193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1593304"/>
            <a:ext cx="6370637" cy="45720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AutoShape 2"/>
          <p:cNvCxnSpPr>
            <a:cxnSpLocks noChangeShapeType="1"/>
          </p:cNvCxnSpPr>
          <p:nvPr/>
        </p:nvCxnSpPr>
        <p:spPr bwMode="auto">
          <a:xfrm flipV="1">
            <a:off x="2857500" y="2236242"/>
            <a:ext cx="323850" cy="533400"/>
          </a:xfrm>
          <a:prstGeom prst="straightConnector1">
            <a:avLst/>
          </a:prstGeom>
          <a:noFill/>
          <a:ln w="63500">
            <a:solidFill>
              <a:srgbClr val="F7964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43125" y="2950617"/>
            <a:ext cx="1564779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th-TH" altLang="th-TH" sz="16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ไฟฟ้าทางหลวงที่ดับ</a:t>
            </a:r>
            <a:endParaRPr lang="th-TH" altLang="th-TH" sz="3200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6334780"/>
            <a:ext cx="363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rgbClr val="00CC66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งานไฟฟ้าแขวงทางหลวงสุพรรณบุรีที่ 1</a:t>
            </a:r>
            <a:endParaRPr lang="th-TH" sz="2800" dirty="0">
              <a:solidFill>
                <a:srgbClr val="00CC66"/>
              </a:solidFill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9204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692696"/>
            <a:ext cx="6335216" cy="792088"/>
          </a:xfrm>
        </p:spPr>
        <p:txBody>
          <a:bodyPr/>
          <a:lstStyle/>
          <a:p>
            <a:r>
              <a:rPr lang="th-TH" sz="3600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ขั้นตอนที่ 1  จัดเตรียม</a:t>
            </a:r>
            <a:r>
              <a:rPr lang="th-TH" sz="3600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อุปกรณ์ (แบบใหม่)</a:t>
            </a:r>
            <a:endParaRPr lang="th-TH" altLang="th-TH" sz="3600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5" name="ตัวยึดเนื้อหา 3" descr="E:\image\เมย\pana\P118037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688" y="1629693"/>
            <a:ext cx="5767388" cy="4319587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508104" y="6334780"/>
            <a:ext cx="363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rgbClr val="00CC66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งานไฟฟ้าแขวงทางหลวงสุพรรณบุรีที่ 1</a:t>
            </a:r>
            <a:endParaRPr lang="th-TH" sz="2800" dirty="0">
              <a:solidFill>
                <a:srgbClr val="00CC66"/>
              </a:solidFill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3187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692696"/>
            <a:ext cx="6695256" cy="720080"/>
          </a:xfrm>
        </p:spPr>
        <p:txBody>
          <a:bodyPr/>
          <a:lstStyle/>
          <a:p>
            <a:r>
              <a:rPr lang="th-TH" sz="3600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ขั้นตอนที่ 2 ดำเนินการเปลี่ยน</a:t>
            </a:r>
            <a:r>
              <a:rPr lang="th-TH" sz="3600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ซ่อม (แบบใหม่)</a:t>
            </a:r>
            <a:endParaRPr lang="th-TH" altLang="th-TH" sz="3600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5" name="Content Placeholder 6" descr="C:\Users\Tong\Desktop\รูปKM\ซ่อมไฟฟ้าแบบใหม่\P118054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6306" y="1628800"/>
            <a:ext cx="3384376" cy="2448272"/>
          </a:xfrm>
          <a:ln w="25400">
            <a:solidFill>
              <a:schemeClr val="bg1"/>
            </a:solidFill>
          </a:ln>
        </p:spPr>
      </p:pic>
      <p:pic>
        <p:nvPicPr>
          <p:cNvPr id="6" name="Content Placeholder 6" descr="C:\Users\Tong\Desktop\รูปKM\ซ่อมไฟฟ้าแบบใหม่\P1180529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9"/>
            <a:ext cx="3384376" cy="259228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08104" y="6334780"/>
            <a:ext cx="363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rgbClr val="00CC66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งานไฟฟ้าแขวงทางหลวงสุพรรณบุรีที่ 1</a:t>
            </a:r>
            <a:endParaRPr lang="th-TH" sz="2800" dirty="0">
              <a:solidFill>
                <a:srgbClr val="00CC66"/>
              </a:solidFill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3187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692696"/>
            <a:ext cx="6695256" cy="1008112"/>
          </a:xfrm>
        </p:spPr>
        <p:txBody>
          <a:bodyPr/>
          <a:lstStyle/>
          <a:p>
            <a:r>
              <a:rPr lang="th-TH" sz="3600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ขั้นตอนที่ 2 ตรวจสอบด้วยเครื่องทดสอบ</a:t>
            </a:r>
            <a:r>
              <a:rPr lang="th-TH" sz="3600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ไฟฟ้า</a:t>
            </a:r>
            <a:br>
              <a:rPr lang="th-TH" sz="3600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3600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(แบบใหม่)</a:t>
            </a:r>
            <a:endParaRPr lang="th-TH" altLang="th-TH" sz="3600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5" name="Content Placeholder 5" descr="C:\Users\Tong\Desktop\รูปKM\ซ่อมไฟฟ้าแบบใหม่\P118053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7704" y="1700808"/>
            <a:ext cx="5616624" cy="3888432"/>
          </a:xfrm>
          <a:ln w="25400"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508104" y="6334780"/>
            <a:ext cx="363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rgbClr val="00CC66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งานไฟฟ้าแขวงทางหลวงสุพรรณบุรีที่ 1</a:t>
            </a:r>
            <a:endParaRPr lang="th-TH" sz="2800" dirty="0">
              <a:solidFill>
                <a:srgbClr val="00CC66"/>
              </a:solidFill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3187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675134"/>
            <a:ext cx="6551240" cy="1097682"/>
          </a:xfrm>
        </p:spPr>
        <p:txBody>
          <a:bodyPr/>
          <a:lstStyle/>
          <a:p>
            <a:r>
              <a:rPr lang="th-TH" sz="3600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ขั้นตอนที่ 2 ตรวจสอบด้วยเครื่องทดสอบ</a:t>
            </a:r>
            <a:r>
              <a:rPr lang="th-TH" sz="3600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ไฟฟ้า</a:t>
            </a:r>
            <a:br>
              <a:rPr lang="th-TH" sz="3600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3600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(แบบใหม่)</a:t>
            </a:r>
            <a:endParaRPr lang="th-TH" altLang="th-TH" sz="3600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5" name="ตัวยึดเนื้อหา 8" descr="IMG_88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1513" y="1844824"/>
            <a:ext cx="3192606" cy="427530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C:\Users\user\Desktop\รูปต่อยอด\IMG_88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1113" y="1844824"/>
            <a:ext cx="3193281" cy="4275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508104" y="6334780"/>
            <a:ext cx="363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rgbClr val="00CC66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งานไฟฟ้าแขวงทางหลวงสุพรรณบุรีที่ 1</a:t>
            </a:r>
            <a:endParaRPr lang="th-TH" sz="2800" dirty="0">
              <a:solidFill>
                <a:srgbClr val="00CC66"/>
              </a:solidFill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3187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5176" y="692696"/>
            <a:ext cx="6911280" cy="936104"/>
          </a:xfrm>
        </p:spPr>
        <p:txBody>
          <a:bodyPr/>
          <a:lstStyle/>
          <a:p>
            <a:r>
              <a:rPr lang="th-TH" sz="3600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ขั้นตอนที่ 2 ตรวจสอบด้วยเครื่องทดสอบ</a:t>
            </a:r>
            <a:r>
              <a:rPr lang="th-TH" sz="3600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ไฟฟ้า</a:t>
            </a:r>
            <a:br>
              <a:rPr lang="th-TH" sz="3600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3600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(แบบใหม่)</a:t>
            </a:r>
            <a:endParaRPr lang="th-TH" altLang="th-TH" sz="3600" dirty="0"/>
          </a:p>
        </p:txBody>
      </p:sp>
      <p:pic>
        <p:nvPicPr>
          <p:cNvPr id="5" name="Content Placeholder 6" descr="C:\Users\Tong\Desktop\รูปKM\ซ่อมไฟฟ้าแบบใหม่\P118050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1700808"/>
            <a:ext cx="5826149" cy="4306292"/>
          </a:xfrm>
          <a:ln w="25400"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508104" y="6334780"/>
            <a:ext cx="363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rgbClr val="00CC66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งานไฟฟ้าแขวงทางหลวงสุพรรณบุรีที่ 1</a:t>
            </a:r>
            <a:endParaRPr lang="th-TH" sz="2800" dirty="0">
              <a:solidFill>
                <a:srgbClr val="00CC66"/>
              </a:solidFill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3187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1907704" y="692696"/>
            <a:ext cx="6696744" cy="1008112"/>
          </a:xfrm>
        </p:spPr>
        <p:txBody>
          <a:bodyPr/>
          <a:lstStyle/>
          <a:p>
            <a:r>
              <a:rPr lang="th-TH" sz="3200" u="sng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การจัดการองค์ความรู้ (</a:t>
            </a:r>
            <a:r>
              <a:rPr lang="en-US" sz="3200" u="sng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KM)</a:t>
            </a:r>
            <a:r>
              <a:rPr lang="th-TH" sz="3200" u="sng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/>
            </a:r>
            <a:br>
              <a:rPr lang="th-TH" sz="3200" u="sng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3200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การซ่อมไฟฟ้าทางหลวงโดยใช้แหล่งจ่ายไฟเคลื่อนที่</a:t>
            </a:r>
            <a:endParaRPr lang="th-TH" altLang="th-TH" sz="3200" dirty="0">
              <a:solidFill>
                <a:srgbClr val="0000FF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547664" y="2060848"/>
            <a:ext cx="5616624" cy="2396480"/>
          </a:xfrm>
        </p:spPr>
        <p:txBody>
          <a:bodyPr/>
          <a:lstStyle/>
          <a:p>
            <a:r>
              <a:rPr lang="th-TH" alt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การซ่อมไฟฟ้าทางหลวงโดยใช้แหล่งจ่ายไฟเคลื่อนที่ เป็นการเปลี่ยนวิธีการทำงานใหม่   เพื่อให้ผลการปฏิบัติงานเกิดประสิทธิภาพและประสิทธิผลเพิ่มมากขึ้น</a:t>
            </a:r>
            <a:endParaRPr lang="en-US" altLang="th-TH" sz="2800" b="1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4" y="6334780"/>
            <a:ext cx="363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rgbClr val="00CC66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งานไฟฟ้าแขวงทางหลวงสุพรรณบุรีที่ 1</a:t>
            </a:r>
            <a:endParaRPr lang="th-TH" sz="2800" dirty="0">
              <a:solidFill>
                <a:srgbClr val="00CC66"/>
              </a:solidFill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692696"/>
            <a:ext cx="6263208" cy="936104"/>
          </a:xfrm>
        </p:spPr>
        <p:txBody>
          <a:bodyPr/>
          <a:lstStyle/>
          <a:p>
            <a:pPr algn="ctr"/>
            <a:r>
              <a:rPr lang="th-TH" sz="32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กระบวนการการหาแหล่งจ่ายไฟฟ้าภายนอกมาสนับสนุนในการดำเนินงาน</a:t>
            </a:r>
            <a:endParaRPr lang="th-TH" altLang="th-TH" sz="3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5" name="ตัวยึดเนื้อหา 3" descr="C:\Users\user\Desktop\KM\DSC0453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7744" y="1844824"/>
            <a:ext cx="4805363" cy="360045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สี่เหลี่ยมผืนผ้า 4"/>
          <p:cNvSpPr>
            <a:spLocks noChangeArrowheads="1"/>
          </p:cNvSpPr>
          <p:nvPr/>
        </p:nvSpPr>
        <p:spPr bwMode="auto">
          <a:xfrm>
            <a:off x="3754225" y="5517232"/>
            <a:ext cx="1681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sz="3200" b="1" dirty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เครื่องปั่นไฟ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8104" y="6334780"/>
            <a:ext cx="363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rgbClr val="00CC66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งานไฟฟ้าแขวงทางหลวงสุพรรณบุรีที่ 1</a:t>
            </a:r>
            <a:endParaRPr lang="th-TH" sz="2800" dirty="0">
              <a:solidFill>
                <a:srgbClr val="00CC66"/>
              </a:solidFill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3187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ยึดเนื้อหา 3" descr="C:\Users\user\Desktop\KM\P118011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44738" y="1628800"/>
            <a:ext cx="4805362" cy="360045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สี่เหลี่ยมผืนผ้า 4"/>
          <p:cNvSpPr>
            <a:spLocks noChangeArrowheads="1"/>
          </p:cNvSpPr>
          <p:nvPr/>
        </p:nvSpPr>
        <p:spPr bwMode="auto">
          <a:xfrm>
            <a:off x="2627784" y="5438798"/>
            <a:ext cx="4221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b="1" dirty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อินเวอร์เตอร์แบบหม้อแปลง 150 วัตต์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692696"/>
            <a:ext cx="6263208" cy="936104"/>
          </a:xfrm>
        </p:spPr>
        <p:txBody>
          <a:bodyPr/>
          <a:lstStyle/>
          <a:p>
            <a:pPr algn="ctr"/>
            <a:r>
              <a:rPr lang="th-TH" sz="32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กระบวนการการหาแหล่งจ่ายไฟฟ้าภายนอกมาสนับสนุนในการดำเนินงาน</a:t>
            </a:r>
            <a:endParaRPr lang="th-TH" altLang="th-TH" sz="3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6334780"/>
            <a:ext cx="363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rgbClr val="00CC66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งานไฟฟ้าแขวงทางหลวงสุพรรณบุรีที่ 1</a:t>
            </a:r>
            <a:endParaRPr lang="th-TH" sz="2800" dirty="0">
              <a:solidFill>
                <a:srgbClr val="00CC66"/>
              </a:solidFill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3187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692696"/>
            <a:ext cx="6263208" cy="936104"/>
          </a:xfrm>
        </p:spPr>
        <p:txBody>
          <a:bodyPr/>
          <a:lstStyle/>
          <a:p>
            <a:pPr algn="ctr"/>
            <a:r>
              <a:rPr lang="th-TH" sz="32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กระบวนการการหาแหล่งจ่ายไฟฟ้าภายนอกมาสนับสนุนในการดำเนินงาน</a:t>
            </a:r>
            <a:endParaRPr lang="th-TH" altLang="th-TH" sz="3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9" name="ตัวยึดเนื้อหา 3" descr="C:\Users\user\Desktop\KM\P118010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01750" y="1628800"/>
            <a:ext cx="4805363" cy="360045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สี่เหลี่ยมผืนผ้า 4"/>
          <p:cNvSpPr>
            <a:spLocks noChangeArrowheads="1"/>
          </p:cNvSpPr>
          <p:nvPr/>
        </p:nvSpPr>
        <p:spPr bwMode="auto">
          <a:xfrm>
            <a:off x="2267744" y="5438799"/>
            <a:ext cx="4993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b="1" dirty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อินเวอร์เตอร์แบบอิเล็กทรอนิกส์ </a:t>
            </a:r>
            <a:r>
              <a:rPr lang="th-TH" altLang="th-TH" b="1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1,000 </a:t>
            </a:r>
            <a:r>
              <a:rPr lang="th-TH" altLang="th-TH" b="1" dirty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วัตต์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8104" y="6334780"/>
            <a:ext cx="363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rgbClr val="00CC66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งานไฟฟ้าแขวงทางหลวงสุพรรณบุรีที่ 1</a:t>
            </a:r>
            <a:endParaRPr lang="th-TH" sz="2800" dirty="0">
              <a:solidFill>
                <a:srgbClr val="00CC66"/>
              </a:solidFill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3187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692696"/>
            <a:ext cx="6263208" cy="936104"/>
          </a:xfrm>
        </p:spPr>
        <p:txBody>
          <a:bodyPr/>
          <a:lstStyle/>
          <a:p>
            <a:pPr algn="ctr"/>
            <a:r>
              <a:rPr lang="th-TH" sz="32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กระบวนการการหาแหล่งจ่ายไฟฟ้าภายนอกมาสนับสนุนในการดำเนินงาน</a:t>
            </a:r>
            <a:endParaRPr lang="th-TH" altLang="th-TH" sz="3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7" name="รูปภาพ 6" descr="C:\Users\user\Desktop\KM\P118009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6122" y="1556792"/>
            <a:ext cx="2881313" cy="2160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สี่เหลี่ยมผืนผ้า 7"/>
          <p:cNvSpPr>
            <a:spLocks noChangeArrowheads="1"/>
          </p:cNvSpPr>
          <p:nvPr/>
        </p:nvSpPr>
        <p:spPr bwMode="auto">
          <a:xfrm>
            <a:off x="1475656" y="5157192"/>
            <a:ext cx="33025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b="1" dirty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เครื่องทดสอบไฟฟ้าแสงสว่าง</a:t>
            </a:r>
          </a:p>
        </p:txBody>
      </p:sp>
      <p:pic>
        <p:nvPicPr>
          <p:cNvPr id="9" name="ตัวยึดเนื้อหา 10" descr="P119043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7624" y="1916832"/>
            <a:ext cx="3840162" cy="287972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7" descr="C:\Users\user\Desktop\รูปต่อยอด\P11904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6122" y="3861048"/>
            <a:ext cx="2879725" cy="2160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508104" y="6334780"/>
            <a:ext cx="363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rgbClr val="00CC66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งานไฟฟ้าแขวงทางหลวงสุพรรณบุรีที่ 1</a:t>
            </a:r>
            <a:endParaRPr lang="th-TH" sz="2800" dirty="0">
              <a:solidFill>
                <a:srgbClr val="00CC66"/>
              </a:solidFill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3187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692696"/>
            <a:ext cx="6263208" cy="792088"/>
          </a:xfrm>
        </p:spPr>
        <p:txBody>
          <a:bodyPr/>
          <a:lstStyle/>
          <a:p>
            <a:pPr algn="ctr"/>
            <a:r>
              <a:rPr lang="th-TH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อุปกรณ์หลักในการผลิตเครื่องทดสอบไฟฟ้า</a:t>
            </a:r>
            <a:endParaRPr lang="th-TH" altLang="th-TH" sz="36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11" name="ตัวยึดเนื้อหา 3" descr="C:\Users\user\Desktop\KM\P118010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25" y="1785938"/>
            <a:ext cx="4805363" cy="360045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สี่เหลี่ยมผืนผ้า 4"/>
          <p:cNvSpPr>
            <a:spLocks noChangeArrowheads="1"/>
          </p:cNvSpPr>
          <p:nvPr/>
        </p:nvSpPr>
        <p:spPr bwMode="auto">
          <a:xfrm>
            <a:off x="3059832" y="5517232"/>
            <a:ext cx="3012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b="1" dirty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เครื่องสำรองไฟเก่าที่ชำรุด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8104" y="6334780"/>
            <a:ext cx="363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rgbClr val="00CC66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งานไฟฟ้าแขวงทางหลวงสุพรรณบุรีที่ 1</a:t>
            </a:r>
            <a:endParaRPr lang="th-TH" sz="2800" dirty="0">
              <a:solidFill>
                <a:srgbClr val="00CC66"/>
              </a:solidFill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3187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692696"/>
            <a:ext cx="6263208" cy="792088"/>
          </a:xfrm>
        </p:spPr>
        <p:txBody>
          <a:bodyPr/>
          <a:lstStyle/>
          <a:p>
            <a:pPr algn="ctr"/>
            <a:r>
              <a:rPr lang="th-TH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อุปกรณ์หลักในการผลิตเครื่องทดสอบไฟฟ้า</a:t>
            </a:r>
            <a:endParaRPr lang="th-TH" altLang="th-TH" sz="36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7" name="ตัวยึดเนื้อหา 3" descr="C:\Users\user\Desktop\KM\P118038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42356" y="1510680"/>
            <a:ext cx="4805362" cy="360045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สี่เหลี่ยมผืนผ้า 4"/>
          <p:cNvSpPr>
            <a:spLocks noChangeArrowheads="1"/>
          </p:cNvSpPr>
          <p:nvPr/>
        </p:nvSpPr>
        <p:spPr bwMode="auto">
          <a:xfrm>
            <a:off x="2270918" y="5373216"/>
            <a:ext cx="50305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b="1" dirty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แผงโซล่าเซลของไฟสัญญาณกระพริบที่ชำรุด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8104" y="6334780"/>
            <a:ext cx="363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rgbClr val="00CC66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งานไฟฟ้าแขวงทางหลวงสุพรรณบุรีที่ 1</a:t>
            </a:r>
            <a:endParaRPr lang="th-TH" sz="2800" dirty="0">
              <a:solidFill>
                <a:srgbClr val="00CC66"/>
              </a:solidFill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3187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752922"/>
            <a:ext cx="6263208" cy="659854"/>
          </a:xfrm>
        </p:spPr>
        <p:txBody>
          <a:bodyPr/>
          <a:lstStyle/>
          <a:p>
            <a:r>
              <a:rPr lang="th-TH" sz="4000" dirty="0" smtClean="0">
                <a:solidFill>
                  <a:srgbClr val="FF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ผลที่ได้คือ  </a:t>
            </a:r>
            <a:r>
              <a:rPr lang="en-US" sz="4000" dirty="0" smtClean="0">
                <a:solidFill>
                  <a:srgbClr val="FF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4</a:t>
            </a:r>
            <a:r>
              <a:rPr lang="th-TH" sz="4000" dirty="0" smtClean="0">
                <a:solidFill>
                  <a:srgbClr val="FF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ป. </a:t>
            </a:r>
            <a:r>
              <a:rPr lang="en-US" sz="4000" dirty="0" smtClean="0">
                <a:solidFill>
                  <a:srgbClr val="FF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</a:t>
            </a:r>
            <a:r>
              <a:rPr lang="th-TH" sz="4000" dirty="0" smtClean="0">
                <a:solidFill>
                  <a:srgbClr val="FF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ล. </a:t>
            </a:r>
            <a:r>
              <a:rPr lang="en-US" sz="4000" dirty="0" smtClean="0">
                <a:solidFill>
                  <a:srgbClr val="FF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</a:t>
            </a:r>
            <a:r>
              <a:rPr lang="th-TH" sz="4000" dirty="0" smtClean="0">
                <a:solidFill>
                  <a:srgbClr val="FF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พ.</a:t>
            </a:r>
            <a:endParaRPr lang="th-TH" altLang="th-TH" sz="4000" dirty="0">
              <a:solidFill>
                <a:srgbClr val="FF00FF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7290" y="1412776"/>
            <a:ext cx="6264696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ผลด้าน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OUTPUT</a:t>
            </a:r>
            <a:endParaRPr lang="th-TH" sz="3600" b="1" dirty="0">
              <a:solidFill>
                <a:schemeClr val="tx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827584" y="2219548"/>
            <a:ext cx="7560840" cy="3441700"/>
          </a:xfrm>
        </p:spPr>
        <p:txBody>
          <a:bodyPr/>
          <a:lstStyle/>
          <a:p>
            <a:r>
              <a:rPr lang="th-TH" alt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ป</a:t>
            </a:r>
            <a:r>
              <a:rPr lang="en-US" alt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1</a:t>
            </a:r>
            <a:r>
              <a:rPr lang="th-TH" alt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.	ประหยัดพลังงานไฟฟ้าได้ </a:t>
            </a:r>
            <a:r>
              <a:rPr lang="en-US" alt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100 </a:t>
            </a:r>
            <a:r>
              <a:rPr lang="th-TH" alt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% คิดเป็นเงิน </a:t>
            </a:r>
            <a:r>
              <a:rPr lang="en-US" alt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500-600</a:t>
            </a:r>
            <a:r>
              <a:rPr lang="th-TH" alt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บาท/วัน </a:t>
            </a:r>
          </a:p>
          <a:p>
            <a:pPr marL="0" indent="0">
              <a:buNone/>
            </a:pPr>
            <a:r>
              <a:rPr lang="th-TH" alt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alt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           หรือ </a:t>
            </a:r>
            <a:r>
              <a:rPr lang="en-US" alt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100,000 – 120,000</a:t>
            </a:r>
            <a:r>
              <a:rPr lang="th-TH" alt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บาท/ปี</a:t>
            </a:r>
          </a:p>
          <a:p>
            <a:r>
              <a:rPr lang="th-TH" alt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ป</a:t>
            </a:r>
            <a:r>
              <a:rPr lang="en-US" alt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2.	</a:t>
            </a:r>
            <a:r>
              <a:rPr lang="th-TH" alt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ประหยัดพลังงานเชื้อเพลิงได้ </a:t>
            </a:r>
            <a:r>
              <a:rPr lang="en-US" alt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1-2 </a:t>
            </a:r>
            <a:r>
              <a:rPr lang="th-TH" alt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ใน </a:t>
            </a:r>
            <a:r>
              <a:rPr lang="en-US" alt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3 </a:t>
            </a:r>
            <a:r>
              <a:rPr lang="th-TH" alt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ของการวิ่งซ่อมไฟฟ้าหน้างาน</a:t>
            </a:r>
          </a:p>
          <a:p>
            <a:pPr marL="0" indent="0">
              <a:buNone/>
            </a:pPr>
            <a:r>
              <a:rPr lang="th-TH" alt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alt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            หรือประมาณ </a:t>
            </a:r>
            <a:r>
              <a:rPr lang="en-US" alt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40-60</a:t>
            </a:r>
            <a:r>
              <a:rPr lang="th-TH" alt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% </a:t>
            </a:r>
          </a:p>
          <a:p>
            <a:r>
              <a:rPr lang="th-TH" alt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ป</a:t>
            </a:r>
            <a:r>
              <a:rPr lang="en-US" alt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3.	</a:t>
            </a:r>
            <a:r>
              <a:rPr lang="th-TH" alt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ประหยัดเวลาในการซ่อมแซมสามารถซ่อมแซมได้เร็วขึ้นมากกว่า </a:t>
            </a:r>
            <a:r>
              <a:rPr lang="en-US" alt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50%</a:t>
            </a:r>
            <a:endParaRPr lang="th-TH" altLang="th-TH" b="1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alt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ป</a:t>
            </a:r>
            <a:r>
              <a:rPr lang="en-US" alt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4.	</a:t>
            </a:r>
            <a:r>
              <a:rPr lang="th-TH" alt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ปลอดภัยจากกระแสไฟฟ้า </a:t>
            </a:r>
            <a:r>
              <a:rPr lang="en-US" alt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100 </a:t>
            </a:r>
            <a:r>
              <a:rPr lang="th-TH" alt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8104" y="6334780"/>
            <a:ext cx="363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rgbClr val="00CC66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งานไฟฟ้าแขวงทางหลวงสุพรรณบุรีที่ 1</a:t>
            </a:r>
            <a:endParaRPr lang="th-TH" sz="2800" dirty="0">
              <a:solidFill>
                <a:srgbClr val="00CC66"/>
              </a:solidFill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3187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7290" y="1412776"/>
            <a:ext cx="6264696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eaLnBrk="0" hangingPunct="0">
              <a:defRPr/>
            </a:pPr>
            <a:r>
              <a:rPr lang="th-TH" sz="3600" b="1" dirty="0">
                <a:solidFill>
                  <a:schemeClr val="tx2">
                    <a:lumMod val="75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ผลด้าน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OUTCOME</a:t>
            </a:r>
            <a:endParaRPr lang="th-TH" sz="3600" b="1" dirty="0">
              <a:solidFill>
                <a:schemeClr val="tx2">
                  <a:lumMod val="75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752922"/>
            <a:ext cx="6263208" cy="659854"/>
          </a:xfrm>
        </p:spPr>
        <p:txBody>
          <a:bodyPr/>
          <a:lstStyle/>
          <a:p>
            <a:r>
              <a:rPr lang="th-TH" sz="4000" dirty="0" smtClean="0">
                <a:solidFill>
                  <a:srgbClr val="FF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ผลที่ได้คือ  </a:t>
            </a:r>
            <a:r>
              <a:rPr lang="en-US" sz="4000" dirty="0" smtClean="0">
                <a:solidFill>
                  <a:srgbClr val="FF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4</a:t>
            </a:r>
            <a:r>
              <a:rPr lang="th-TH" sz="4000" dirty="0" smtClean="0">
                <a:solidFill>
                  <a:srgbClr val="FF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ป. </a:t>
            </a:r>
            <a:r>
              <a:rPr lang="en-US" sz="4000" dirty="0" smtClean="0">
                <a:solidFill>
                  <a:srgbClr val="FF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</a:t>
            </a:r>
            <a:r>
              <a:rPr lang="th-TH" sz="4000" dirty="0" smtClean="0">
                <a:solidFill>
                  <a:srgbClr val="FF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ล. </a:t>
            </a:r>
            <a:r>
              <a:rPr lang="en-US" sz="4000" dirty="0" smtClean="0">
                <a:solidFill>
                  <a:srgbClr val="FF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</a:t>
            </a:r>
            <a:r>
              <a:rPr lang="th-TH" sz="4000" dirty="0" smtClean="0">
                <a:solidFill>
                  <a:srgbClr val="FF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พ.</a:t>
            </a:r>
            <a:endParaRPr lang="th-TH" altLang="th-TH" sz="4000" dirty="0">
              <a:solidFill>
                <a:srgbClr val="FF00FF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971600" y="2204864"/>
            <a:ext cx="6624736" cy="1943720"/>
          </a:xfrm>
        </p:spPr>
        <p:txBody>
          <a:bodyPr/>
          <a:lstStyle/>
          <a:p>
            <a:r>
              <a:rPr lang="th-TH" altLang="th-TH" sz="32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ล</a:t>
            </a:r>
            <a:r>
              <a:rPr lang="en-US" altLang="th-TH" sz="32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1</a:t>
            </a:r>
            <a:r>
              <a:rPr lang="th-TH" altLang="th-TH" sz="32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.	ลดโลกร้อน</a:t>
            </a:r>
          </a:p>
          <a:p>
            <a:r>
              <a:rPr lang="th-TH" altLang="th-TH" sz="32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ล</a:t>
            </a:r>
            <a:r>
              <a:rPr lang="en-US" altLang="th-TH" sz="32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2.</a:t>
            </a:r>
            <a:r>
              <a:rPr lang="th-TH" altLang="th-TH" sz="32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	ลดการเสื่อมสภาพของอุปกรณ์</a:t>
            </a:r>
          </a:p>
          <a:p>
            <a:r>
              <a:rPr lang="th-TH" altLang="th-TH" sz="32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พ</a:t>
            </a:r>
            <a:r>
              <a:rPr lang="en-US" altLang="th-TH" sz="32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1.</a:t>
            </a:r>
            <a:r>
              <a:rPr lang="th-TH" altLang="th-TH" sz="32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	พัฒนาบุคลากร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8104" y="6334780"/>
            <a:ext cx="363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rgbClr val="00CC66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งานไฟฟ้าแขวงทางหลวงสุพรรณบุรีที่ 1</a:t>
            </a:r>
            <a:endParaRPr lang="th-TH" sz="2800" dirty="0">
              <a:solidFill>
                <a:srgbClr val="00CC66"/>
              </a:solidFill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1986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692696"/>
            <a:ext cx="6479232" cy="659854"/>
          </a:xfrm>
        </p:spPr>
        <p:txBody>
          <a:bodyPr/>
          <a:lstStyle/>
          <a:p>
            <a:r>
              <a:rPr lang="th-TH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ตารางเปรียบเทียบวิธีการซ่อมไฟฟ้าทางหลวง</a:t>
            </a:r>
            <a:endParaRPr lang="th-TH" altLang="th-TH" sz="36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38" y="1844825"/>
            <a:ext cx="736150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6334780"/>
            <a:ext cx="363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rgbClr val="00CC66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งานไฟฟ้าแขวงทางหลวงสุพรรณบุรีที่ 1</a:t>
            </a:r>
            <a:endParaRPr lang="th-TH" sz="2800" dirty="0">
              <a:solidFill>
                <a:srgbClr val="00CC66"/>
              </a:solidFill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3187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620688"/>
            <a:ext cx="6840760" cy="1440160"/>
          </a:xfrm>
        </p:spPr>
        <p:txBody>
          <a:bodyPr/>
          <a:lstStyle/>
          <a:p>
            <a:pPr algn="ctr"/>
            <a:r>
              <a:rPr lang="th-TH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ต้นทุนในการผลิตเครื่องทดสอบไฟฟ้าแสงสว่าง(ใช้ของใหม่ทั้งชุด)</a:t>
            </a:r>
            <a:endParaRPr lang="th-TH" altLang="th-TH" sz="36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73" y="1801713"/>
            <a:ext cx="728662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6334780"/>
            <a:ext cx="363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rgbClr val="00CC66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งานไฟฟ้าแขวงทางหลวงสุพรรณบุรีที่ 1</a:t>
            </a:r>
            <a:endParaRPr lang="th-TH" sz="2800" dirty="0">
              <a:solidFill>
                <a:srgbClr val="00CC66"/>
              </a:solidFill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4210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3600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หลักการและเหตุผล</a:t>
            </a:r>
            <a:endParaRPr lang="th-TH" altLang="th-TH" sz="3600" dirty="0">
              <a:solidFill>
                <a:srgbClr val="0000FF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สี่เหลี่ยมมุมมน 3"/>
          <p:cNvSpPr/>
          <p:nvPr/>
        </p:nvSpPr>
        <p:spPr>
          <a:xfrm>
            <a:off x="1143000" y="2307109"/>
            <a:ext cx="6858000" cy="3786187"/>
          </a:xfrm>
          <a:prstGeom prst="roundRect">
            <a:avLst/>
          </a:prstGeom>
          <a:solidFill>
            <a:srgbClr val="FFCCFF"/>
          </a:solidFill>
          <a:ln w="50800" cmpd="thinThick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/>
          </a:p>
        </p:txBody>
      </p:sp>
      <p:sp>
        <p:nvSpPr>
          <p:cNvPr id="8" name="สี่เหลี่ยมมุมมน 5"/>
          <p:cNvSpPr/>
          <p:nvPr/>
        </p:nvSpPr>
        <p:spPr>
          <a:xfrm>
            <a:off x="2500313" y="3164359"/>
            <a:ext cx="4143375" cy="2214562"/>
          </a:xfrm>
          <a:prstGeom prst="roundRect">
            <a:avLst/>
          </a:prstGeom>
          <a:noFill/>
          <a:ln w="508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635896" y="2449984"/>
            <a:ext cx="18433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พื้นที่รอบนอก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786188" y="3235796"/>
            <a:ext cx="1470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พื้นที่รอบใน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3913560" y="4526235"/>
            <a:ext cx="1306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sz="1800" b="1" dirty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  <a:cs typeface="Cordia New" pitchFamily="34" charset="-34"/>
              </a:rPr>
              <a:t>งานไฟฟ้าแขวงฯ</a:t>
            </a:r>
          </a:p>
        </p:txBody>
      </p:sp>
      <p:sp>
        <p:nvSpPr>
          <p:cNvPr id="3" name="ดาว 5 แฉก 2"/>
          <p:cNvSpPr/>
          <p:nvPr/>
        </p:nvSpPr>
        <p:spPr>
          <a:xfrm>
            <a:off x="4125156" y="3759670"/>
            <a:ext cx="792088" cy="690563"/>
          </a:xfrm>
          <a:prstGeom prst="star5">
            <a:avLst/>
          </a:prstGeom>
          <a:solidFill>
            <a:schemeClr val="tx2">
              <a:lumMod val="50000"/>
            </a:schemeClr>
          </a:solidFill>
          <a:ln w="412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899592" y="1648758"/>
            <a:ext cx="7344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</a:t>
            </a:r>
            <a:r>
              <a:rPr lang="th-TH" altLang="th-TH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บริหารจัดการในการซ่อมไฟฟ้าทางหลวง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8104" y="6334780"/>
            <a:ext cx="363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rgbClr val="00CC66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งานไฟฟ้าแขวงทางหลวงสุพรรณบุรีที่ 1</a:t>
            </a:r>
            <a:endParaRPr lang="th-TH" sz="2800" dirty="0">
              <a:solidFill>
                <a:srgbClr val="00CC66"/>
              </a:solidFill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168" y="548680"/>
            <a:ext cx="6551240" cy="1512168"/>
          </a:xfrm>
        </p:spPr>
        <p:txBody>
          <a:bodyPr/>
          <a:lstStyle/>
          <a:p>
            <a:pPr algn="ctr"/>
            <a:r>
              <a:rPr lang="th-TH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ต้นทุนในการผลิตเครื่องทดสอบไฟฟ้าแสงสว่าง</a:t>
            </a:r>
            <a:br>
              <a:rPr lang="th-TH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3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(ใช้ของใหม่บางส่วน)แบบต่อยอด</a:t>
            </a:r>
            <a:endParaRPr lang="th-TH" altLang="th-TH" sz="36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89" y="1844825"/>
            <a:ext cx="7293120" cy="383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6334780"/>
            <a:ext cx="363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rgbClr val="00CC66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งานไฟฟ้าแขวงทางหลวงสุพรรณบุรีที่ 1</a:t>
            </a:r>
            <a:endParaRPr lang="th-TH" sz="2800" dirty="0">
              <a:solidFill>
                <a:srgbClr val="00CC66"/>
              </a:solidFill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5092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2"/>
          <p:cNvSpPr>
            <a:spLocks noGrp="1"/>
          </p:cNvSpPr>
          <p:nvPr>
            <p:ph type="title"/>
          </p:nvPr>
        </p:nvSpPr>
        <p:spPr>
          <a:xfrm>
            <a:off x="472674" y="413792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จบการนำเสนอ</a:t>
            </a:r>
            <a:endParaRPr lang="th-TH" sz="4000" dirty="0">
              <a:solidFill>
                <a:schemeClr val="tx2">
                  <a:lumMod val="75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7" name="ตัวยึดเนื้อหา 3" descr="G:\KM\KM copy.jpg"/>
          <p:cNvPicPr>
            <a:picLocks noGrp="1"/>
          </p:cNvPicPr>
          <p:nvPr>
            <p:ph idx="1"/>
          </p:nvPr>
        </p:nvPicPr>
        <p:blipFill>
          <a:blip r:embed="rId2" cstate="print">
            <a:lum bright="9000" contrast="-27000"/>
          </a:blip>
          <a:srcRect/>
          <a:stretch>
            <a:fillRect/>
          </a:stretch>
        </p:blipFill>
        <p:spPr>
          <a:xfrm>
            <a:off x="1115616" y="331246"/>
            <a:ext cx="6784951" cy="4525962"/>
          </a:xfr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Picture 2" descr="E:\image\เมย\pana\P1180382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329930" y="5095112"/>
            <a:ext cx="1919998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Picture 3" descr="C:\Users\user\Desktop\KM\DSC04525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624772" y="5177790"/>
            <a:ext cx="192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Picture 4" descr="C:\Users\user\Desktop\KM\DSC02039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39236" y="5177790"/>
            <a:ext cx="1920114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899592" y="4474650"/>
            <a:ext cx="74168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th-TH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Niramit AS" panose="02000506000000020004" pitchFamily="2" charset="-34"/>
                <a:ea typeface="Calibri" pitchFamily="34" charset="0"/>
                <a:cs typeface="TH Niramit AS" panose="02000506000000020004" pitchFamily="2" charset="-34"/>
              </a:rPr>
              <a:t>แขวงทางหลวงสุพรรณบุรีที่ 1  สำนักทางหลวงที่12 (สุพรรณบุรี)</a:t>
            </a:r>
            <a:endParaRPr lang="th-TH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8104" y="6334780"/>
            <a:ext cx="363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rgbClr val="00CC66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งานไฟฟ้าแขวงทางหลวงสุพรรณบุรีที่ 1</a:t>
            </a:r>
            <a:endParaRPr lang="th-TH" sz="2800" dirty="0">
              <a:solidFill>
                <a:srgbClr val="00CC66"/>
              </a:solidFill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75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sz="3200" dirty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วัตถุประสงค์ในการระดมความคิด</a:t>
            </a:r>
          </a:p>
        </p:txBody>
      </p:sp>
      <p:sp>
        <p:nvSpPr>
          <p:cNvPr id="8" name="ตัวยึด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h-TH" alt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เพื่อทำงานได้รวดเร็วขึ้น</a:t>
            </a:r>
            <a:endParaRPr lang="en-US" altLang="th-TH" b="1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eaLnBrk="1" hangingPunct="1"/>
            <a:r>
              <a:rPr lang="th-TH" alt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เพื่อประหยัดพลังงานไฟฟ้า</a:t>
            </a:r>
            <a:endParaRPr lang="en-US" altLang="th-TH" b="1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eaLnBrk="1" hangingPunct="1"/>
            <a:r>
              <a:rPr lang="th-TH" alt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เพื่อประหยัดเชื้อเพลิงในการซ่อมแซม</a:t>
            </a:r>
            <a:endParaRPr lang="en-US" altLang="th-TH" b="1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eaLnBrk="1" hangingPunct="1"/>
            <a:r>
              <a:rPr lang="th-TH" alt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เพื่อให้มีความปลอดภัยในขณะปฏิบัติงานมาก</a:t>
            </a:r>
          </a:p>
          <a:p>
            <a:pPr eaLnBrk="1" hangingPunct="1"/>
            <a:r>
              <a:rPr lang="th-TH" alt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เพื่อเป็นการพัฒนาบุคลากรในองค์กร</a:t>
            </a:r>
          </a:p>
          <a:p>
            <a:pPr eaLnBrk="1" hangingPunct="1"/>
            <a:r>
              <a:rPr lang="th-TH" alt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เพื่อสร้างนวัตกรรมใหม่</a:t>
            </a:r>
          </a:p>
          <a:p>
            <a:pPr eaLnBrk="1" hangingPunct="1"/>
            <a:r>
              <a:rPr lang="th-TH" alt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นำของเก่าที่ชำรุดมาใช้ให้เกิดประโยชน์</a:t>
            </a:r>
            <a:endParaRPr lang="en-US" altLang="th-TH" b="1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4" y="6334780"/>
            <a:ext cx="363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rgbClr val="00CC66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งานไฟฟ้าแขวงทางหลวงสุพรรณบุรีที่ 1</a:t>
            </a:r>
            <a:endParaRPr lang="th-TH" sz="2800" dirty="0">
              <a:solidFill>
                <a:srgbClr val="00CC66"/>
              </a:solidFill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819150"/>
            <a:ext cx="6335216" cy="533400"/>
          </a:xfrm>
        </p:spPr>
        <p:txBody>
          <a:bodyPr/>
          <a:lstStyle/>
          <a:p>
            <a:r>
              <a:rPr lang="th-TH" sz="3200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การซ่อมไฟฟ้าทาง</a:t>
            </a:r>
            <a:r>
              <a:rPr lang="th-TH" sz="3200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หลวง (แบบเดิม)</a:t>
            </a:r>
            <a:endParaRPr lang="th-TH" altLang="th-TH" sz="3200" dirty="0">
              <a:solidFill>
                <a:srgbClr val="0000FF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7" name="ตัวยึดเนื้อหา 3" descr="E:\image55\56\Jan\2\DSC0193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1593304"/>
            <a:ext cx="6370637" cy="45720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AutoShape 2"/>
          <p:cNvCxnSpPr>
            <a:cxnSpLocks noChangeShapeType="1"/>
          </p:cNvCxnSpPr>
          <p:nvPr/>
        </p:nvCxnSpPr>
        <p:spPr bwMode="auto">
          <a:xfrm flipV="1">
            <a:off x="2857500" y="2236242"/>
            <a:ext cx="323850" cy="533400"/>
          </a:xfrm>
          <a:prstGeom prst="straightConnector1">
            <a:avLst/>
          </a:prstGeom>
          <a:noFill/>
          <a:ln w="63500">
            <a:solidFill>
              <a:srgbClr val="F7964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43125" y="2950617"/>
            <a:ext cx="1564779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th-TH" altLang="th-TH" sz="16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ไฟฟ้าทางหลวงที่ดับ</a:t>
            </a:r>
            <a:endParaRPr lang="th-TH" altLang="th-TH" sz="3200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6334780"/>
            <a:ext cx="363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rgbClr val="00CC66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งานไฟฟ้าแขวงทางหลวงสุพรรณบุรีที่ 1</a:t>
            </a:r>
            <a:endParaRPr lang="th-TH" sz="2800" dirty="0">
              <a:solidFill>
                <a:srgbClr val="00CC66"/>
              </a:solidFill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752922"/>
            <a:ext cx="6263208" cy="731862"/>
          </a:xfrm>
        </p:spPr>
        <p:txBody>
          <a:bodyPr/>
          <a:lstStyle/>
          <a:p>
            <a:r>
              <a:rPr lang="th-TH" sz="3600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ขั้นตอนที่ 1  จัดเตรียม</a:t>
            </a:r>
            <a:r>
              <a:rPr lang="th-TH" sz="3600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อุปกรณ์ (แบบเดิม)</a:t>
            </a:r>
            <a:endParaRPr lang="th-TH" altLang="th-TH" sz="3600" dirty="0">
              <a:solidFill>
                <a:srgbClr val="0000FF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7" name="ตัวยึดเนื้อหา 3" descr="E:\image\เมย\pana\P118038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672" y="1556792"/>
            <a:ext cx="5832649" cy="4244826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199977" y="6136534"/>
            <a:ext cx="26452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32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การทดสอบอุปกรณ์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8104" y="6334780"/>
            <a:ext cx="363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rgbClr val="00CC66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งานไฟฟ้าแขวงทางหลวงสุพรรณบุรีที่ 1</a:t>
            </a:r>
            <a:endParaRPr lang="th-TH" sz="2800" dirty="0">
              <a:solidFill>
                <a:srgbClr val="00CC66"/>
              </a:solidFill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764704"/>
            <a:ext cx="7128792" cy="936104"/>
          </a:xfrm>
        </p:spPr>
        <p:txBody>
          <a:bodyPr/>
          <a:lstStyle/>
          <a:p>
            <a:r>
              <a:rPr lang="th-TH" sz="3200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ขั้นตอนที่ 2 เปิดไฟฟ้าทางหลวงเพื่อดำเนินการ</a:t>
            </a:r>
            <a:r>
              <a:rPr lang="th-TH" sz="3200" dirty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ซ่อมแซม</a:t>
            </a:r>
            <a:br>
              <a:rPr lang="th-TH" sz="3200" dirty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3200" dirty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(แบบเดิม)</a:t>
            </a:r>
            <a:endParaRPr lang="th-TH" altLang="th-TH" sz="3200" dirty="0">
              <a:solidFill>
                <a:srgbClr val="0000FF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7" name="Content Placeholder 6" descr="C:\Users\Tong\Desktop\รูปKM\ซ่อมไฟฟ้าแบบเดิม\DSC0613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5616" y="1628800"/>
            <a:ext cx="6912768" cy="3874244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508104" y="6334780"/>
            <a:ext cx="363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rgbClr val="00CC66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งานไฟฟ้าแขวงทางหลวงสุพรรณบุรีที่ 1</a:t>
            </a:r>
            <a:endParaRPr lang="th-TH" sz="2800" dirty="0">
              <a:solidFill>
                <a:srgbClr val="00CC66"/>
              </a:solidFill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692696"/>
            <a:ext cx="6695256" cy="792088"/>
          </a:xfrm>
        </p:spPr>
        <p:txBody>
          <a:bodyPr/>
          <a:lstStyle/>
          <a:p>
            <a:r>
              <a:rPr lang="th-TH" sz="3200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ขั้นตอนที่</a:t>
            </a:r>
            <a:r>
              <a:rPr lang="en-US" sz="3200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3 </a:t>
            </a:r>
            <a:r>
              <a:rPr lang="th-TH" sz="3200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ซ่อมไฟฟ้าทางหลวงดวงที่</a:t>
            </a:r>
            <a:r>
              <a:rPr lang="th-TH" sz="3200" dirty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ดับ (แบบเดิม)</a:t>
            </a:r>
            <a:endParaRPr lang="th-TH" altLang="th-TH" sz="3200" dirty="0">
              <a:solidFill>
                <a:srgbClr val="0000FF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7" name="Content Placeholder 7" descr="C:\Users\Tong\Desktop\รูปKM\ซ่อมไฟฟ้าแบบเดิม\P118051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648" y="1628800"/>
            <a:ext cx="3600400" cy="244827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6" descr="C:\Users\Tong\Desktop\รูปKM\ซ่อมไฟฟ้าแบบเดิม\P1180520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0547" y="3645024"/>
            <a:ext cx="3233861" cy="2424970"/>
          </a:xfrm>
          <a:prstGeom prst="rect">
            <a:avLst/>
          </a:prstGeom>
          <a:noFill/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08104" y="6334780"/>
            <a:ext cx="363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rgbClr val="00CC66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งานไฟฟ้าแขวงทางหลวงสุพรรณบุรีที่ 1</a:t>
            </a:r>
            <a:endParaRPr lang="th-TH" sz="2800" dirty="0">
              <a:solidFill>
                <a:srgbClr val="00CC66"/>
              </a:solidFill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692696"/>
            <a:ext cx="6408712" cy="1152128"/>
          </a:xfrm>
        </p:spPr>
        <p:txBody>
          <a:bodyPr/>
          <a:lstStyle/>
          <a:p>
            <a:r>
              <a:rPr lang="th-TH" sz="3600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ขั้นตอนที่</a:t>
            </a:r>
            <a:r>
              <a:rPr lang="en-US" sz="3600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3 </a:t>
            </a:r>
            <a:r>
              <a:rPr lang="th-TH" sz="3600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ซ่อมไฟฟ้าทางหลวงดวงที่ดับติดครบทุก</a:t>
            </a:r>
            <a:r>
              <a:rPr lang="th-TH" sz="3600" dirty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ดวง (แบบเดิม)</a:t>
            </a:r>
            <a:endParaRPr lang="th-TH" altLang="th-TH" sz="3600" dirty="0">
              <a:solidFill>
                <a:srgbClr val="0000FF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5" name="Content Placeholder 7" descr="C:\Users\Tong\Desktop\รูปKM\ซ่อมไฟฟ้าแบบเดิม\P118050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696" y="1844824"/>
            <a:ext cx="5688632" cy="416592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508104" y="6334780"/>
            <a:ext cx="363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rgbClr val="00CC66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งานไฟฟ้าแขวงทางหลวงสุพรรณบุรีที่ 1</a:t>
            </a:r>
            <a:endParaRPr lang="th-TH" sz="2800" dirty="0">
              <a:solidFill>
                <a:srgbClr val="00CC66"/>
              </a:solidFill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2629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on brainstorming">
  <a:themeElements>
    <a:clrScheme name="ชุดรูปแบบของ Office 1">
      <a:dk1>
        <a:srgbClr val="FFCC00"/>
      </a:dk1>
      <a:lt1>
        <a:srgbClr val="F8F8F8"/>
      </a:lt1>
      <a:dk2>
        <a:srgbClr val="000000"/>
      </a:dk2>
      <a:lt2>
        <a:srgbClr val="6666FF"/>
      </a:lt2>
      <a:accent1>
        <a:srgbClr val="669900"/>
      </a:accent1>
      <a:accent2>
        <a:srgbClr val="006600"/>
      </a:accent2>
      <a:accent3>
        <a:srgbClr val="AAAAAA"/>
      </a:accent3>
      <a:accent4>
        <a:srgbClr val="D4D4D4"/>
      </a:accent4>
      <a:accent5>
        <a:srgbClr val="B8CAAA"/>
      </a:accent5>
      <a:accent6>
        <a:srgbClr val="005C00"/>
      </a:accent6>
      <a:hlink>
        <a:srgbClr val="0099FF"/>
      </a:hlink>
      <a:folHlink>
        <a:srgbClr val="669900"/>
      </a:folHlink>
    </a:clrScheme>
    <a:fontScheme name="ชุดรูปแบบของ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ชุดรูปแบบของ Office 1">
        <a:dk1>
          <a:srgbClr val="FFCC00"/>
        </a:dk1>
        <a:lt1>
          <a:srgbClr val="F8F8F8"/>
        </a:lt1>
        <a:dk2>
          <a:srgbClr val="000000"/>
        </a:dk2>
        <a:lt2>
          <a:srgbClr val="6666FF"/>
        </a:lt2>
        <a:accent1>
          <a:srgbClr val="669900"/>
        </a:accent1>
        <a:accent2>
          <a:srgbClr val="006600"/>
        </a:accent2>
        <a:accent3>
          <a:srgbClr val="AAAAAA"/>
        </a:accent3>
        <a:accent4>
          <a:srgbClr val="D4D4D4"/>
        </a:accent4>
        <a:accent5>
          <a:srgbClr val="B8CAAA"/>
        </a:accent5>
        <a:accent6>
          <a:srgbClr val="005C00"/>
        </a:accent6>
        <a:hlink>
          <a:srgbClr val="0099FF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ชุดรูปแบบของ Office 2">
        <a:dk1>
          <a:srgbClr val="868686"/>
        </a:dk1>
        <a:lt1>
          <a:srgbClr val="FFFFFF"/>
        </a:lt1>
        <a:dk2>
          <a:srgbClr val="009999"/>
        </a:dk2>
        <a:lt2>
          <a:srgbClr val="6600FF"/>
        </a:lt2>
        <a:accent1>
          <a:srgbClr val="9999FF"/>
        </a:accent1>
        <a:accent2>
          <a:srgbClr val="CBCBCB"/>
        </a:accent2>
        <a:accent3>
          <a:srgbClr val="FFFFFF"/>
        </a:accent3>
        <a:accent4>
          <a:srgbClr val="727272"/>
        </a:accent4>
        <a:accent5>
          <a:srgbClr val="CACAFF"/>
        </a:accent5>
        <a:accent6>
          <a:srgbClr val="B8B8B8"/>
        </a:accent6>
        <a:hlink>
          <a:srgbClr val="6600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ชุดรูปแบบของ Office 3">
        <a:dk1>
          <a:srgbClr val="1C1C1C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CBCBCB"/>
        </a:accent2>
        <a:accent3>
          <a:srgbClr val="FFFFFF"/>
        </a:accent3>
        <a:accent4>
          <a:srgbClr val="161616"/>
        </a:accent4>
        <a:accent5>
          <a:srgbClr val="EBEBEB"/>
        </a:accent5>
        <a:accent6>
          <a:srgbClr val="B8B8B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ชุดรูปแบบของ Office 4">
        <a:dk1>
          <a:srgbClr val="FFCC00"/>
        </a:dk1>
        <a:lt1>
          <a:srgbClr val="FFFFCC"/>
        </a:lt1>
        <a:dk2>
          <a:srgbClr val="000099"/>
        </a:dk2>
        <a:lt2>
          <a:srgbClr val="00CC00"/>
        </a:lt2>
        <a:accent1>
          <a:srgbClr val="3333FF"/>
        </a:accent1>
        <a:accent2>
          <a:srgbClr val="3333CC"/>
        </a:accent2>
        <a:accent3>
          <a:srgbClr val="AAAACA"/>
        </a:accent3>
        <a:accent4>
          <a:srgbClr val="DADAAE"/>
        </a:accent4>
        <a:accent5>
          <a:srgbClr val="ADADFF"/>
        </a:accent5>
        <a:accent6>
          <a:srgbClr val="2D2DB9"/>
        </a:accent6>
        <a:hlink>
          <a:srgbClr val="0099FF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ชุดรูปแบบของ Office 5">
        <a:dk1>
          <a:srgbClr val="FFFF00"/>
        </a:dk1>
        <a:lt1>
          <a:srgbClr val="FFFFFF"/>
        </a:lt1>
        <a:dk2>
          <a:srgbClr val="FF0033"/>
        </a:dk2>
        <a:lt2>
          <a:srgbClr val="000000"/>
        </a:lt2>
        <a:accent1>
          <a:srgbClr val="330099"/>
        </a:accent1>
        <a:accent2>
          <a:srgbClr val="CC0000"/>
        </a:accent2>
        <a:accent3>
          <a:srgbClr val="FFAAAD"/>
        </a:accent3>
        <a:accent4>
          <a:srgbClr val="DADADA"/>
        </a:accent4>
        <a:accent5>
          <a:srgbClr val="ADAACA"/>
        </a:accent5>
        <a:accent6>
          <a:srgbClr val="B90000"/>
        </a:accent6>
        <a:hlink>
          <a:srgbClr val="0099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on brainstorming</Template>
  <TotalTime>283</TotalTime>
  <Words>715</Words>
  <Application>Microsoft Office PowerPoint</Application>
  <PresentationFormat>นำเสนอทางหน้าจอ (4:3)</PresentationFormat>
  <Paragraphs>97</Paragraphs>
  <Slides>31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31</vt:i4>
      </vt:variant>
    </vt:vector>
  </HeadingPairs>
  <TitlesOfParts>
    <vt:vector size="32" baseType="lpstr">
      <vt:lpstr>Presentation on brainstorming</vt:lpstr>
      <vt:lpstr>การซ่อมไฟฟ้าทางหลวงโดยใช้แหล่งจ่ายไฟเคลื่อนที่</vt:lpstr>
      <vt:lpstr>การจัดการองค์ความรู้ (KM) การซ่อมไฟฟ้าทางหลวงโดยใช้แหล่งจ่ายไฟเคลื่อนที่</vt:lpstr>
      <vt:lpstr>หลักการและเหตุผล</vt:lpstr>
      <vt:lpstr>วัตถุประสงค์ในการระดมความคิด</vt:lpstr>
      <vt:lpstr>การซ่อมไฟฟ้าทางหลวง (แบบเดิม)</vt:lpstr>
      <vt:lpstr>ขั้นตอนที่ 1  จัดเตรียมอุปกรณ์ (แบบเดิม)</vt:lpstr>
      <vt:lpstr>ขั้นตอนที่ 2 เปิดไฟฟ้าทางหลวงเพื่อดำเนินการซ่อมแซม (แบบเดิม)</vt:lpstr>
      <vt:lpstr>ขั้นตอนที่ 3 ซ่อมไฟฟ้าทางหลวงดวงที่ดับ (แบบเดิม)</vt:lpstr>
      <vt:lpstr>ขั้นตอนที่ 3 ซ่อมไฟฟ้าทางหลวงดวงที่ดับติดครบทุกดวง (แบบเดิม)</vt:lpstr>
      <vt:lpstr>ขั้นตอนที่ 3 ซ่อมไฟฟ้าทางหลวงดวงที่ดับติดครบทุกดวง (แบบเดิม)</vt:lpstr>
      <vt:lpstr>ขั้นตอนที่ 3 ซ่อมไฟฟ้าทางหลวงดวงที่ดับติดครบทุกดวง</vt:lpstr>
      <vt:lpstr>ขั้นตอนที่ 4 ดำเนินการดับไฟในชุดควบคุมดังกล่าว (แบบเดิม)</vt:lpstr>
      <vt:lpstr>การซ่อมไฟฟ้าทางหลวงแบบใหม่</vt:lpstr>
      <vt:lpstr>การซ่อมไฟฟ้าทางหลวง (แบบใหม่)</vt:lpstr>
      <vt:lpstr>ขั้นตอนที่ 1  จัดเตรียมอุปกรณ์ (แบบใหม่)</vt:lpstr>
      <vt:lpstr>ขั้นตอนที่ 2 ดำเนินการเปลี่ยนซ่อม (แบบใหม่)</vt:lpstr>
      <vt:lpstr>ขั้นตอนที่ 2 ตรวจสอบด้วยเครื่องทดสอบไฟฟ้า (แบบใหม่)</vt:lpstr>
      <vt:lpstr>ขั้นตอนที่ 2 ตรวจสอบด้วยเครื่องทดสอบไฟฟ้า (แบบใหม่)</vt:lpstr>
      <vt:lpstr>ขั้นตอนที่ 2 ตรวจสอบด้วยเครื่องทดสอบไฟฟ้า (แบบใหม่)</vt:lpstr>
      <vt:lpstr>กระบวนการการหาแหล่งจ่ายไฟฟ้าภายนอกมาสนับสนุนในการดำเนินงาน</vt:lpstr>
      <vt:lpstr>กระบวนการการหาแหล่งจ่ายไฟฟ้าภายนอกมาสนับสนุนในการดำเนินงาน</vt:lpstr>
      <vt:lpstr>กระบวนการการหาแหล่งจ่ายไฟฟ้าภายนอกมาสนับสนุนในการดำเนินงาน</vt:lpstr>
      <vt:lpstr>กระบวนการการหาแหล่งจ่ายไฟฟ้าภายนอกมาสนับสนุนในการดำเนินงาน</vt:lpstr>
      <vt:lpstr>อุปกรณ์หลักในการผลิตเครื่องทดสอบไฟฟ้า</vt:lpstr>
      <vt:lpstr>อุปกรณ์หลักในการผลิตเครื่องทดสอบไฟฟ้า</vt:lpstr>
      <vt:lpstr>ผลที่ได้คือ  4ป. 2ล. 1พ.</vt:lpstr>
      <vt:lpstr>ผลที่ได้คือ  4ป. 2ล. 1พ.</vt:lpstr>
      <vt:lpstr>ตารางเปรียบเทียบวิธีการซ่อมไฟฟ้าทางหลวง</vt:lpstr>
      <vt:lpstr>ต้นทุนในการผลิตเครื่องทดสอบไฟฟ้าแสงสว่าง(ใช้ของใหม่ทั้งชุด)</vt:lpstr>
      <vt:lpstr>ต้นทุนในการผลิตเครื่องทดสอบไฟฟ้าแสงสว่าง (ใช้ของใหม่บางส่วน)แบบต่อยอด</vt:lpstr>
      <vt:lpstr>จบการนำเสนอ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การซ่อมไฟฟ้าทางหลวงโดยใช้แหล่งจ่ายไฟเคลื่อนที่</dc:title>
  <dc:creator>com</dc:creator>
  <cp:lastModifiedBy>com</cp:lastModifiedBy>
  <cp:revision>14</cp:revision>
  <dcterms:created xsi:type="dcterms:W3CDTF">2017-11-15T03:43:08Z</dcterms:created>
  <dcterms:modified xsi:type="dcterms:W3CDTF">2017-11-21T04:15:27Z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TC010184371054</vt:lpwstr>
  </property>
</Properties>
</file>